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Playpen San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hcSTyAz6J/Su/JUjG13hWD3Pff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penSa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Play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3.jpg>
</file>

<file path=ppt/media/image14.png>
</file>

<file path=ppt/media/image16.png>
</file>

<file path=ppt/media/image17.png>
</file>

<file path=ppt/media/image18.png>
</file>

<file path=ppt/media/image22.jpg>
</file>

<file path=ppt/media/image23.jpg>
</file>

<file path=ppt/media/image24.jpg>
</file>

<file path=ppt/media/image26.jpg>
</file>

<file path=ppt/media/image27.jpg>
</file>

<file path=ppt/media/image28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34.jpg"/><Relationship Id="rId10" Type="http://schemas.openxmlformats.org/officeDocument/2006/relationships/image" Target="../media/image31.jpg"/><Relationship Id="rId13" Type="http://schemas.openxmlformats.org/officeDocument/2006/relationships/image" Target="../media/image35.jpg"/><Relationship Id="rId12" Type="http://schemas.openxmlformats.org/officeDocument/2006/relationships/image" Target="../media/image30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9.png"/><Relationship Id="rId1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6.jpg"/><Relationship Id="rId7" Type="http://schemas.openxmlformats.org/officeDocument/2006/relationships/image" Target="../media/image18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11" Type="http://schemas.openxmlformats.org/officeDocument/2006/relationships/image" Target="../media/image3.png"/><Relationship Id="rId10" Type="http://schemas.openxmlformats.org/officeDocument/2006/relationships/image" Target="../media/image10.jpg"/><Relationship Id="rId12" Type="http://schemas.openxmlformats.org/officeDocument/2006/relationships/image" Target="../media/image4.png"/><Relationship Id="rId9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9.png"/><Relationship Id="rId8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0" Type="http://schemas.openxmlformats.org/officeDocument/2006/relationships/image" Target="../media/image4.png"/><Relationship Id="rId9" Type="http://schemas.openxmlformats.org/officeDocument/2006/relationships/image" Target="../media/image13.jp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1" Type="http://schemas.openxmlformats.org/officeDocument/2006/relationships/image" Target="../media/image22.jpg"/><Relationship Id="rId10" Type="http://schemas.openxmlformats.org/officeDocument/2006/relationships/image" Target="../media/image24.jpg"/><Relationship Id="rId12" Type="http://schemas.openxmlformats.org/officeDocument/2006/relationships/image" Target="../media/image4.png"/><Relationship Id="rId9" Type="http://schemas.openxmlformats.org/officeDocument/2006/relationships/image" Target="../media/image23.jpg"/><Relationship Id="rId5" Type="http://schemas.openxmlformats.org/officeDocument/2006/relationships/image" Target="../media/image5.png"/><Relationship Id="rId6" Type="http://schemas.openxmlformats.org/officeDocument/2006/relationships/image" Target="../media/image18.png"/><Relationship Id="rId7" Type="http://schemas.openxmlformats.org/officeDocument/2006/relationships/image" Target="../media/image11.png"/><Relationship Id="rId8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1" Type="http://schemas.openxmlformats.org/officeDocument/2006/relationships/image" Target="../media/image33.jpg"/><Relationship Id="rId10" Type="http://schemas.openxmlformats.org/officeDocument/2006/relationships/image" Target="../media/image3.png"/><Relationship Id="rId12" Type="http://schemas.openxmlformats.org/officeDocument/2006/relationships/image" Target="../media/image4.png"/><Relationship Id="rId9" Type="http://schemas.openxmlformats.org/officeDocument/2006/relationships/image" Target="../media/image32.jp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0" Type="http://schemas.openxmlformats.org/officeDocument/2006/relationships/image" Target="../media/image4.png"/><Relationship Id="rId9" Type="http://schemas.openxmlformats.org/officeDocument/2006/relationships/image" Target="../media/image27.jp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" name="Google Shape;90;p1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"/>
          <p:cNvSpPr/>
          <p:nvPr/>
        </p:nvSpPr>
        <p:spPr>
          <a:xfrm>
            <a:off x="11486771" y="2761903"/>
            <a:ext cx="5246370" cy="524637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190650" y="2224275"/>
            <a:ext cx="9760200" cy="6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76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PERSONALIZED CHATBOT  WITH DYNAMIC RESPONSES</a:t>
            </a:r>
            <a:endParaRPr sz="978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930648" y="8826369"/>
            <a:ext cx="128679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6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0" lang="en-US" sz="3200" u="non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MY HEALTH PAL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0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0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0"/>
          <p:cNvSpPr/>
          <p:nvPr/>
        </p:nvSpPr>
        <p:spPr>
          <a:xfrm>
            <a:off x="3347719" y="5768513"/>
            <a:ext cx="2487588" cy="3211205"/>
          </a:xfrm>
          <a:custGeom>
            <a:rect b="b" l="l" r="r" t="t"/>
            <a:pathLst>
              <a:path extrusionOk="0" h="1049236" w="812800">
                <a:moveTo>
                  <a:pt x="108928" y="0"/>
                </a:moveTo>
                <a:lnTo>
                  <a:pt x="703872" y="0"/>
                </a:lnTo>
                <a:cubicBezTo>
                  <a:pt x="732762" y="0"/>
                  <a:pt x="760468" y="11476"/>
                  <a:pt x="780896" y="31904"/>
                </a:cubicBezTo>
                <a:cubicBezTo>
                  <a:pt x="801324" y="52332"/>
                  <a:pt x="812800" y="80038"/>
                  <a:pt x="812800" y="108928"/>
                </a:cubicBezTo>
                <a:lnTo>
                  <a:pt x="812800" y="940309"/>
                </a:lnTo>
                <a:cubicBezTo>
                  <a:pt x="812800" y="1000468"/>
                  <a:pt x="764031" y="1049236"/>
                  <a:pt x="703872" y="1049236"/>
                </a:cubicBezTo>
                <a:lnTo>
                  <a:pt x="108928" y="1049236"/>
                </a:lnTo>
                <a:cubicBezTo>
                  <a:pt x="80038" y="1049236"/>
                  <a:pt x="52332" y="1037760"/>
                  <a:pt x="31904" y="1017332"/>
                </a:cubicBezTo>
                <a:cubicBezTo>
                  <a:pt x="11476" y="996904"/>
                  <a:pt x="0" y="969198"/>
                  <a:pt x="0" y="940309"/>
                </a:cubicBezTo>
                <a:lnTo>
                  <a:pt x="0" y="108928"/>
                </a:lnTo>
                <a:cubicBezTo>
                  <a:pt x="0" y="80038"/>
                  <a:pt x="11476" y="52332"/>
                  <a:pt x="31904" y="31904"/>
                </a:cubicBezTo>
                <a:cubicBezTo>
                  <a:pt x="52332" y="11476"/>
                  <a:pt x="80038" y="0"/>
                  <a:pt x="108928" y="0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64736" r="-64736" t="0"/>
            </a:stretch>
          </a:blipFill>
          <a:ln cap="rnd" cmpd="sng" w="38100">
            <a:solidFill>
              <a:srgbClr val="FF43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-190185" y="-5020369"/>
            <a:ext cx="18668371" cy="9639668"/>
          </a:xfrm>
          <a:custGeom>
            <a:rect b="b" l="l" r="r" t="t"/>
            <a:pathLst>
              <a:path extrusionOk="0" h="9639668" w="18668371">
                <a:moveTo>
                  <a:pt x="0" y="0"/>
                </a:moveTo>
                <a:lnTo>
                  <a:pt x="18668370" y="0"/>
                </a:lnTo>
                <a:lnTo>
                  <a:pt x="18668370" y="9639668"/>
                </a:lnTo>
                <a:lnTo>
                  <a:pt x="0" y="9639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0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0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0"/>
          <p:cNvSpPr/>
          <p:nvPr/>
        </p:nvSpPr>
        <p:spPr>
          <a:xfrm rot="-54249">
            <a:off x="5386441" y="5621058"/>
            <a:ext cx="2685944" cy="3467262"/>
          </a:xfrm>
          <a:custGeom>
            <a:rect b="b" l="l" r="r" t="t"/>
            <a:pathLst>
              <a:path extrusionOk="0" h="1049236" w="812800">
                <a:moveTo>
                  <a:pt x="100883" y="0"/>
                </a:moveTo>
                <a:lnTo>
                  <a:pt x="711917" y="0"/>
                </a:lnTo>
                <a:cubicBezTo>
                  <a:pt x="738673" y="0"/>
                  <a:pt x="764333" y="10629"/>
                  <a:pt x="783252" y="29548"/>
                </a:cubicBezTo>
                <a:cubicBezTo>
                  <a:pt x="802171" y="48467"/>
                  <a:pt x="812800" y="74127"/>
                  <a:pt x="812800" y="100883"/>
                </a:cubicBezTo>
                <a:lnTo>
                  <a:pt x="812800" y="948353"/>
                </a:lnTo>
                <a:cubicBezTo>
                  <a:pt x="812800" y="975109"/>
                  <a:pt x="802171" y="1000769"/>
                  <a:pt x="783252" y="1019688"/>
                </a:cubicBezTo>
                <a:cubicBezTo>
                  <a:pt x="764333" y="1038608"/>
                  <a:pt x="738673" y="1049236"/>
                  <a:pt x="711917" y="1049236"/>
                </a:cubicBezTo>
                <a:lnTo>
                  <a:pt x="100883" y="1049236"/>
                </a:lnTo>
                <a:cubicBezTo>
                  <a:pt x="74127" y="1049236"/>
                  <a:pt x="48467" y="1038608"/>
                  <a:pt x="29548" y="1019688"/>
                </a:cubicBezTo>
                <a:cubicBezTo>
                  <a:pt x="10629" y="1000769"/>
                  <a:pt x="0" y="975109"/>
                  <a:pt x="0" y="948353"/>
                </a:cubicBezTo>
                <a:lnTo>
                  <a:pt x="0" y="100883"/>
                </a:lnTo>
                <a:cubicBezTo>
                  <a:pt x="0" y="74127"/>
                  <a:pt x="10629" y="48467"/>
                  <a:pt x="29548" y="29548"/>
                </a:cubicBezTo>
                <a:cubicBezTo>
                  <a:pt x="48467" y="10629"/>
                  <a:pt x="74127" y="0"/>
                  <a:pt x="100883" y="0"/>
                </a:cubicBez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64736" r="-64736" t="0"/>
            </a:stretch>
          </a:blipFill>
          <a:ln cap="rnd" cmpd="sng" w="38100">
            <a:solidFill>
              <a:srgbClr val="FF43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0"/>
          <p:cNvSpPr/>
          <p:nvPr/>
        </p:nvSpPr>
        <p:spPr>
          <a:xfrm>
            <a:off x="12054144" y="5768513"/>
            <a:ext cx="2487588" cy="3211205"/>
          </a:xfrm>
          <a:custGeom>
            <a:rect b="b" l="l" r="r" t="t"/>
            <a:pathLst>
              <a:path extrusionOk="0" h="1049236" w="812800">
                <a:moveTo>
                  <a:pt x="108928" y="0"/>
                </a:moveTo>
                <a:lnTo>
                  <a:pt x="703872" y="0"/>
                </a:lnTo>
                <a:cubicBezTo>
                  <a:pt x="732762" y="0"/>
                  <a:pt x="760468" y="11476"/>
                  <a:pt x="780896" y="31904"/>
                </a:cubicBezTo>
                <a:cubicBezTo>
                  <a:pt x="801324" y="52332"/>
                  <a:pt x="812800" y="80038"/>
                  <a:pt x="812800" y="108928"/>
                </a:cubicBezTo>
                <a:lnTo>
                  <a:pt x="812800" y="940309"/>
                </a:lnTo>
                <a:cubicBezTo>
                  <a:pt x="812800" y="1000468"/>
                  <a:pt x="764031" y="1049236"/>
                  <a:pt x="703872" y="1049236"/>
                </a:cubicBezTo>
                <a:lnTo>
                  <a:pt x="108928" y="1049236"/>
                </a:lnTo>
                <a:cubicBezTo>
                  <a:pt x="80038" y="1049236"/>
                  <a:pt x="52332" y="1037760"/>
                  <a:pt x="31904" y="1017332"/>
                </a:cubicBezTo>
                <a:cubicBezTo>
                  <a:pt x="11476" y="996904"/>
                  <a:pt x="0" y="969198"/>
                  <a:pt x="0" y="940309"/>
                </a:cubicBezTo>
                <a:lnTo>
                  <a:pt x="0" y="108928"/>
                </a:lnTo>
                <a:cubicBezTo>
                  <a:pt x="0" y="80038"/>
                  <a:pt x="11476" y="52332"/>
                  <a:pt x="31904" y="31904"/>
                </a:cubicBezTo>
                <a:cubicBezTo>
                  <a:pt x="52332" y="11476"/>
                  <a:pt x="80038" y="0"/>
                  <a:pt x="108928" y="0"/>
                </a:cubicBez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46876" r="-46876" t="0"/>
            </a:stretch>
          </a:blipFill>
          <a:ln cap="rnd" cmpd="sng" w="38100">
            <a:solidFill>
              <a:srgbClr val="FF43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0"/>
          <p:cNvSpPr/>
          <p:nvPr/>
        </p:nvSpPr>
        <p:spPr>
          <a:xfrm>
            <a:off x="9827079" y="5600082"/>
            <a:ext cx="2718443" cy="3509214"/>
          </a:xfrm>
          <a:custGeom>
            <a:rect b="b" l="l" r="r" t="t"/>
            <a:pathLst>
              <a:path extrusionOk="0" h="1049236" w="812800">
                <a:moveTo>
                  <a:pt x="99677" y="0"/>
                </a:moveTo>
                <a:lnTo>
                  <a:pt x="713123" y="0"/>
                </a:lnTo>
                <a:cubicBezTo>
                  <a:pt x="768173" y="0"/>
                  <a:pt x="812800" y="44627"/>
                  <a:pt x="812800" y="99677"/>
                </a:cubicBezTo>
                <a:lnTo>
                  <a:pt x="812800" y="949559"/>
                </a:lnTo>
                <a:cubicBezTo>
                  <a:pt x="812800" y="1004609"/>
                  <a:pt x="768173" y="1049236"/>
                  <a:pt x="713123" y="1049236"/>
                </a:cubicBezTo>
                <a:lnTo>
                  <a:pt x="99677" y="1049236"/>
                </a:lnTo>
                <a:cubicBezTo>
                  <a:pt x="73241" y="1049236"/>
                  <a:pt x="47888" y="1038735"/>
                  <a:pt x="29195" y="1020042"/>
                </a:cubicBezTo>
                <a:cubicBezTo>
                  <a:pt x="10502" y="1001348"/>
                  <a:pt x="0" y="975995"/>
                  <a:pt x="0" y="949559"/>
                </a:cubicBezTo>
                <a:lnTo>
                  <a:pt x="0" y="99677"/>
                </a:lnTo>
                <a:cubicBezTo>
                  <a:pt x="0" y="44627"/>
                  <a:pt x="44627" y="0"/>
                  <a:pt x="99677" y="0"/>
                </a:cubicBez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-46876" r="-46876" t="0"/>
            </a:stretch>
          </a:blipFill>
          <a:ln cap="rnd" cmpd="sng" w="38100">
            <a:solidFill>
              <a:srgbClr val="FF43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0"/>
          <p:cNvSpPr/>
          <p:nvPr/>
        </p:nvSpPr>
        <p:spPr>
          <a:xfrm>
            <a:off x="7492657" y="5505452"/>
            <a:ext cx="2907176" cy="3752848"/>
          </a:xfrm>
          <a:custGeom>
            <a:rect b="b" l="l" r="r" t="t"/>
            <a:pathLst>
              <a:path extrusionOk="0" h="1049236" w="812800">
                <a:moveTo>
                  <a:pt x="93206" y="0"/>
                </a:moveTo>
                <a:lnTo>
                  <a:pt x="719594" y="0"/>
                </a:lnTo>
                <a:cubicBezTo>
                  <a:pt x="771070" y="0"/>
                  <a:pt x="812800" y="41730"/>
                  <a:pt x="812800" y="93206"/>
                </a:cubicBezTo>
                <a:lnTo>
                  <a:pt x="812800" y="956030"/>
                </a:lnTo>
                <a:cubicBezTo>
                  <a:pt x="812800" y="1007506"/>
                  <a:pt x="771070" y="1049236"/>
                  <a:pt x="719594" y="1049236"/>
                </a:cubicBezTo>
                <a:lnTo>
                  <a:pt x="93206" y="1049236"/>
                </a:lnTo>
                <a:cubicBezTo>
                  <a:pt x="41730" y="1049236"/>
                  <a:pt x="0" y="1007506"/>
                  <a:pt x="0" y="956030"/>
                </a:cubicBezTo>
                <a:lnTo>
                  <a:pt x="0" y="93206"/>
                </a:lnTo>
                <a:cubicBezTo>
                  <a:pt x="0" y="41730"/>
                  <a:pt x="41730" y="0"/>
                  <a:pt x="93206" y="0"/>
                </a:cubicBez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-68691" r="-68691" t="0"/>
            </a:stretch>
          </a:blipFill>
          <a:ln cap="rnd" cmpd="sng" w="38100">
            <a:solidFill>
              <a:srgbClr val="FF43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0"/>
          <p:cNvSpPr txBox="1"/>
          <p:nvPr/>
        </p:nvSpPr>
        <p:spPr>
          <a:xfrm>
            <a:off x="1472674" y="2378719"/>
            <a:ext cx="7095833" cy="11837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1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272" name="Google Shape;272;p10"/>
          <p:cNvSpPr txBox="1"/>
          <p:nvPr/>
        </p:nvSpPr>
        <p:spPr>
          <a:xfrm>
            <a:off x="7492657" y="2168200"/>
            <a:ext cx="9533253" cy="2734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The project successfully developed a personalized chatbot capable of dynamic responses with optimized memory usage and extended sequence handling. The chatbot also adhered to predefined constraints, improving conversational quality.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sp>
        <p:nvSpPr>
          <p:cNvPr id="273" name="Google Shape;273;p10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4" name="Google Shape;274;p10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275" name="Google Shape;275;p10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14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1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1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1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1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1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1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1"/>
          <p:cNvSpPr/>
          <p:nvPr/>
        </p:nvSpPr>
        <p:spPr>
          <a:xfrm rot="10800000">
            <a:off x="10219598" y="2520315"/>
            <a:ext cx="4735372" cy="4143450"/>
          </a:xfrm>
          <a:custGeom>
            <a:rect b="b" l="l" r="r" t="t"/>
            <a:pathLst>
              <a:path extrusionOk="0" h="711200" w="812800">
                <a:moveTo>
                  <a:pt x="406400" y="0"/>
                </a:moveTo>
                <a:lnTo>
                  <a:pt x="812800" y="711200"/>
                </a:lnTo>
                <a:lnTo>
                  <a:pt x="0" y="711200"/>
                </a:lnTo>
                <a:lnTo>
                  <a:pt x="406400" y="0"/>
                </a:lnTo>
                <a:close/>
              </a:path>
            </a:pathLst>
          </a:custGeom>
          <a:gradFill>
            <a:gsLst>
              <a:gs pos="0">
                <a:srgbClr val="0B0015">
                  <a:alpha val="89803"/>
                </a:srgbClr>
              </a:gs>
              <a:gs pos="100000">
                <a:srgbClr val="FF42F8">
                  <a:alpha val="89803"/>
                </a:srgbClr>
              </a:gs>
            </a:gsLst>
            <a:lin ang="5400000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1"/>
          <p:cNvSpPr/>
          <p:nvPr/>
        </p:nvSpPr>
        <p:spPr>
          <a:xfrm>
            <a:off x="13633287" y="6139489"/>
            <a:ext cx="3099854" cy="2712373"/>
          </a:xfrm>
          <a:custGeom>
            <a:rect b="b" l="l" r="r" t="t"/>
            <a:pathLst>
              <a:path extrusionOk="0" h="711200" w="812800">
                <a:moveTo>
                  <a:pt x="406400" y="0"/>
                </a:moveTo>
                <a:lnTo>
                  <a:pt x="812800" y="711200"/>
                </a:lnTo>
                <a:lnTo>
                  <a:pt x="0" y="711200"/>
                </a:lnTo>
                <a:lnTo>
                  <a:pt x="406400" y="0"/>
                </a:lnTo>
                <a:close/>
              </a:path>
            </a:pathLst>
          </a:custGeom>
          <a:gradFill>
            <a:gsLst>
              <a:gs pos="0">
                <a:srgbClr val="0B0015">
                  <a:alpha val="89803"/>
                </a:srgbClr>
              </a:gs>
              <a:gs pos="100000">
                <a:srgbClr val="FF42F8">
                  <a:alpha val="89803"/>
                </a:srgbClr>
              </a:gs>
            </a:gsLst>
            <a:lin ang="5400000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9" name="Google Shape;289;p11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290" name="Google Shape;290;p11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p11"/>
          <p:cNvSpPr/>
          <p:nvPr/>
        </p:nvSpPr>
        <p:spPr>
          <a:xfrm>
            <a:off x="11486771" y="2761903"/>
            <a:ext cx="5246370" cy="524637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1"/>
          <p:cNvSpPr txBox="1"/>
          <p:nvPr/>
        </p:nvSpPr>
        <p:spPr>
          <a:xfrm>
            <a:off x="1111399" y="4761300"/>
            <a:ext cx="10118644" cy="1436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8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-1316999" y="472639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6" y="0"/>
                </a:lnTo>
                <a:lnTo>
                  <a:pt x="2259456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/>
          <p:nvPr/>
        </p:nvSpPr>
        <p:spPr>
          <a:xfrm flipH="1" rot="10800000">
            <a:off x="17584371" y="-1384437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6"/>
                </a:moveTo>
                <a:lnTo>
                  <a:pt x="2259455" y="8122226"/>
                </a:lnTo>
                <a:lnTo>
                  <a:pt x="2259455" y="0"/>
                </a:lnTo>
                <a:lnTo>
                  <a:pt x="0" y="0"/>
                </a:lnTo>
                <a:lnTo>
                  <a:pt x="0" y="8122226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-18727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11344361" y="4726390"/>
            <a:ext cx="812323" cy="3490450"/>
          </a:xfrm>
          <a:custGeom>
            <a:rect b="b" l="l" r="r" t="t"/>
            <a:pathLst>
              <a:path extrusionOk="0" h="3490450" w="812323">
                <a:moveTo>
                  <a:pt x="0" y="0"/>
                </a:moveTo>
                <a:lnTo>
                  <a:pt x="812323" y="0"/>
                </a:lnTo>
                <a:lnTo>
                  <a:pt x="812323" y="3490451"/>
                </a:lnTo>
                <a:lnTo>
                  <a:pt x="0" y="3490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11027221" y="995581"/>
            <a:ext cx="1795261" cy="1842152"/>
          </a:xfrm>
          <a:custGeom>
            <a:rect b="b" l="l" r="r" t="t"/>
            <a:pathLst>
              <a:path extrusionOk="0" h="1842152" w="1795261">
                <a:moveTo>
                  <a:pt x="0" y="0"/>
                </a:moveTo>
                <a:lnTo>
                  <a:pt x="1795262" y="0"/>
                </a:lnTo>
                <a:lnTo>
                  <a:pt x="1795262" y="1842152"/>
                </a:lnTo>
                <a:lnTo>
                  <a:pt x="0" y="18421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" name="Google Shape;108;p2"/>
          <p:cNvGrpSpPr/>
          <p:nvPr/>
        </p:nvGrpSpPr>
        <p:grpSpPr>
          <a:xfrm>
            <a:off x="11750523" y="1640404"/>
            <a:ext cx="4217174" cy="7006191"/>
            <a:chOff x="0" y="0"/>
            <a:chExt cx="3581400" cy="5949950"/>
          </a:xfrm>
        </p:grpSpPr>
        <p:sp>
          <p:nvSpPr>
            <p:cNvPr id="109" name="Google Shape;109;p2"/>
            <p:cNvSpPr/>
            <p:nvPr/>
          </p:nvSpPr>
          <p:spPr>
            <a:xfrm>
              <a:off x="15240" y="16510"/>
              <a:ext cx="3549650" cy="5918200"/>
            </a:xfrm>
            <a:custGeom>
              <a:rect b="b" l="l" r="r" t="t"/>
              <a:pathLst>
                <a:path extrusionOk="0" h="5918200" w="3549650">
                  <a:moveTo>
                    <a:pt x="2214880" y="0"/>
                  </a:moveTo>
                  <a:lnTo>
                    <a:pt x="0" y="0"/>
                  </a:lnTo>
                  <a:lnTo>
                    <a:pt x="0" y="1394460"/>
                  </a:lnTo>
                  <a:lnTo>
                    <a:pt x="0" y="4522470"/>
                  </a:lnTo>
                  <a:lnTo>
                    <a:pt x="0" y="4583430"/>
                  </a:lnTo>
                  <a:lnTo>
                    <a:pt x="1334770" y="5918200"/>
                  </a:lnTo>
                  <a:lnTo>
                    <a:pt x="3549650" y="5918200"/>
                  </a:lnTo>
                  <a:lnTo>
                    <a:pt x="3549650" y="4522470"/>
                  </a:lnTo>
                  <a:lnTo>
                    <a:pt x="3549650" y="1394460"/>
                  </a:lnTo>
                  <a:lnTo>
                    <a:pt x="3549650" y="1333500"/>
                  </a:lnTo>
                  <a:lnTo>
                    <a:pt x="2214880" y="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0" l="-110027" r="-110024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0" y="0"/>
              <a:ext cx="3581400" cy="5949950"/>
            </a:xfrm>
            <a:custGeom>
              <a:rect b="b" l="l" r="r" t="t"/>
              <a:pathLst>
                <a:path extrusionOk="0" h="5949950" w="3581400">
                  <a:moveTo>
                    <a:pt x="3581400" y="5949950"/>
                  </a:moveTo>
                  <a:lnTo>
                    <a:pt x="1343660" y="5949950"/>
                  </a:lnTo>
                  <a:lnTo>
                    <a:pt x="0" y="4606290"/>
                  </a:lnTo>
                  <a:lnTo>
                    <a:pt x="0" y="0"/>
                  </a:lnTo>
                  <a:lnTo>
                    <a:pt x="2236470" y="0"/>
                  </a:lnTo>
                  <a:lnTo>
                    <a:pt x="3581400" y="1343660"/>
                  </a:lnTo>
                  <a:lnTo>
                    <a:pt x="3581400" y="5949950"/>
                  </a:lnTo>
                  <a:close/>
                  <a:moveTo>
                    <a:pt x="1356360" y="5918200"/>
                  </a:moveTo>
                  <a:lnTo>
                    <a:pt x="3548380" y="5918200"/>
                  </a:lnTo>
                  <a:lnTo>
                    <a:pt x="3548380" y="1356360"/>
                  </a:lnTo>
                  <a:lnTo>
                    <a:pt x="2223770" y="31750"/>
                  </a:lnTo>
                  <a:lnTo>
                    <a:pt x="31750" y="31750"/>
                  </a:lnTo>
                  <a:lnTo>
                    <a:pt x="31750" y="4593590"/>
                  </a:lnTo>
                  <a:lnTo>
                    <a:pt x="1356360" y="5918200"/>
                  </a:lnTo>
                  <a:close/>
                </a:path>
              </a:pathLst>
            </a:custGeom>
            <a:solidFill>
              <a:srgbClr val="E4A7E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2"/>
          <p:cNvSpPr/>
          <p:nvPr/>
        </p:nvSpPr>
        <p:spPr>
          <a:xfrm flipH="1" rot="10800000">
            <a:off x="15579747" y="1997114"/>
            <a:ext cx="775899" cy="3333940"/>
          </a:xfrm>
          <a:custGeom>
            <a:rect b="b" l="l" r="r" t="t"/>
            <a:pathLst>
              <a:path extrusionOk="0" h="3333940" w="775899">
                <a:moveTo>
                  <a:pt x="0" y="3333940"/>
                </a:moveTo>
                <a:lnTo>
                  <a:pt x="775899" y="3333940"/>
                </a:lnTo>
                <a:lnTo>
                  <a:pt x="775899" y="0"/>
                </a:lnTo>
                <a:lnTo>
                  <a:pt x="0" y="0"/>
                </a:lnTo>
                <a:lnTo>
                  <a:pt x="0" y="333394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14970997" y="7595116"/>
            <a:ext cx="1663184" cy="1663184"/>
          </a:xfrm>
          <a:custGeom>
            <a:rect b="b" l="l" r="r" t="t"/>
            <a:pathLst>
              <a:path extrusionOk="0" h="1663184" w="1663184">
                <a:moveTo>
                  <a:pt x="0" y="0"/>
                </a:moveTo>
                <a:lnTo>
                  <a:pt x="1663183" y="0"/>
                </a:lnTo>
                <a:lnTo>
                  <a:pt x="1663183" y="1663184"/>
                </a:lnTo>
                <a:lnTo>
                  <a:pt x="0" y="1663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1228524" y="634863"/>
            <a:ext cx="787674" cy="787674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-3690" l="0" r="0" t="-3689"/>
            </a:stretch>
          </a:blipFill>
          <a:ln cap="sq" cmpd="sng" w="5715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1138045" y="2727432"/>
            <a:ext cx="9080839" cy="730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1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1228524" y="3910212"/>
            <a:ext cx="9798697" cy="4849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project aims to build a Personalized Chatbot with Dynamic Responses using fine-tuning techniques on Hugging Face datasets. The chatbot leverages efficient inference techniques like 4-bit quantization for performance optimization and RoPE scaling to handle extended conversations. We experimented with various model architectures, including Mistral, LLaMA-2, Gemma , and CodeLLaMA.</a:t>
            </a:r>
            <a:endParaRPr/>
          </a:p>
          <a:p>
            <a:pPr indent="0" lvl="0" marL="0" marR="0" rtl="0" algn="l">
              <a:lnSpc>
                <a:spcPct val="860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7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2207755" y="800735"/>
            <a:ext cx="3057753" cy="39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MY HEALTH PAL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8744402" y="6930004"/>
            <a:ext cx="2573673" cy="2573673"/>
          </a:xfrm>
          <a:custGeom>
            <a:rect b="b" l="l" r="r" t="t"/>
            <a:pathLst>
              <a:path extrusionOk="0" h="2573673" w="2573673">
                <a:moveTo>
                  <a:pt x="0" y="0"/>
                </a:moveTo>
                <a:lnTo>
                  <a:pt x="2573672" y="0"/>
                </a:lnTo>
                <a:lnTo>
                  <a:pt x="2573672" y="2573673"/>
                </a:lnTo>
                <a:lnTo>
                  <a:pt x="0" y="25736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/>
          <p:nvPr/>
        </p:nvSpPr>
        <p:spPr>
          <a:xfrm>
            <a:off x="14697299" y="1428704"/>
            <a:ext cx="2347898" cy="2347898"/>
          </a:xfrm>
          <a:custGeom>
            <a:rect b="b" l="l" r="r" t="t"/>
            <a:pathLst>
              <a:path extrusionOk="0" h="2347898" w="2347898">
                <a:moveTo>
                  <a:pt x="0" y="0"/>
                </a:moveTo>
                <a:lnTo>
                  <a:pt x="2347898" y="0"/>
                </a:lnTo>
                <a:lnTo>
                  <a:pt x="2347898" y="2347898"/>
                </a:lnTo>
                <a:lnTo>
                  <a:pt x="0" y="23478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3"/>
          <p:cNvSpPr/>
          <p:nvPr/>
        </p:nvSpPr>
        <p:spPr>
          <a:xfrm>
            <a:off x="9827079" y="2343361"/>
            <a:ext cx="6455687" cy="6032156"/>
          </a:xfrm>
          <a:custGeom>
            <a:rect b="b" l="l" r="r" t="t"/>
            <a:pathLst>
              <a:path extrusionOk="0" h="700904" w="750116">
                <a:moveTo>
                  <a:pt x="203200" y="0"/>
                </a:moveTo>
                <a:lnTo>
                  <a:pt x="750116" y="0"/>
                </a:lnTo>
                <a:lnTo>
                  <a:pt x="546916" y="700904"/>
                </a:lnTo>
                <a:lnTo>
                  <a:pt x="0" y="700904"/>
                </a:lnTo>
                <a:lnTo>
                  <a:pt x="20320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30311" l="0" r="0" t="-30313"/>
            </a:stretch>
          </a:blipFill>
          <a:ln cap="sq" cmpd="sng" w="3810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"/>
          <p:cNvSpPr/>
          <p:nvPr/>
        </p:nvSpPr>
        <p:spPr>
          <a:xfrm>
            <a:off x="9742418" y="1301380"/>
            <a:ext cx="2795055" cy="3049925"/>
          </a:xfrm>
          <a:custGeom>
            <a:rect b="b" l="l" r="r" t="t"/>
            <a:pathLst>
              <a:path extrusionOk="0" h="700904" w="642332">
                <a:moveTo>
                  <a:pt x="203200" y="0"/>
                </a:moveTo>
                <a:lnTo>
                  <a:pt x="642332" y="0"/>
                </a:lnTo>
                <a:lnTo>
                  <a:pt x="439132" y="700904"/>
                </a:lnTo>
                <a:lnTo>
                  <a:pt x="0" y="700904"/>
                </a:lnTo>
                <a:lnTo>
                  <a:pt x="203200" y="0"/>
                </a:lnTo>
                <a:close/>
              </a:path>
            </a:pathLst>
          </a:custGeom>
          <a:gradFill>
            <a:gsLst>
              <a:gs pos="0">
                <a:srgbClr val="0B0015">
                  <a:alpha val="76862"/>
                </a:srgbClr>
              </a:gs>
              <a:gs pos="100000">
                <a:srgbClr val="FF42F8">
                  <a:alpha val="76862"/>
                </a:srgbClr>
              </a:gs>
            </a:gsLst>
            <a:lin ang="5400000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"/>
          <p:cNvSpPr/>
          <p:nvPr/>
        </p:nvSpPr>
        <p:spPr>
          <a:xfrm>
            <a:off x="13861722" y="6208375"/>
            <a:ext cx="2795055" cy="3049925"/>
          </a:xfrm>
          <a:custGeom>
            <a:rect b="b" l="l" r="r" t="t"/>
            <a:pathLst>
              <a:path extrusionOk="0" h="700904" w="642332">
                <a:moveTo>
                  <a:pt x="203200" y="0"/>
                </a:moveTo>
                <a:lnTo>
                  <a:pt x="642332" y="0"/>
                </a:lnTo>
                <a:lnTo>
                  <a:pt x="439132" y="700904"/>
                </a:lnTo>
                <a:lnTo>
                  <a:pt x="0" y="700904"/>
                </a:lnTo>
                <a:lnTo>
                  <a:pt x="203200" y="0"/>
                </a:lnTo>
                <a:close/>
              </a:path>
            </a:pathLst>
          </a:custGeom>
          <a:gradFill>
            <a:gsLst>
              <a:gs pos="0">
                <a:srgbClr val="0B0015">
                  <a:alpha val="76862"/>
                </a:srgbClr>
              </a:gs>
              <a:gs pos="100000">
                <a:srgbClr val="FF42F8">
                  <a:alpha val="76862"/>
                </a:srgbClr>
              </a:gs>
            </a:gsLst>
            <a:lin ang="5400000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"/>
          <p:cNvSpPr txBox="1"/>
          <p:nvPr/>
        </p:nvSpPr>
        <p:spPr>
          <a:xfrm>
            <a:off x="1521605" y="2510034"/>
            <a:ext cx="7222796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/>
          </a:p>
        </p:txBody>
      </p:sp>
      <p:sp>
        <p:nvSpPr>
          <p:cNvPr id="133" name="Google Shape;133;p3"/>
          <p:cNvSpPr txBox="1"/>
          <p:nvPr/>
        </p:nvSpPr>
        <p:spPr>
          <a:xfrm>
            <a:off x="1409193" y="3995142"/>
            <a:ext cx="8193087" cy="4488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Personalization: Build a chatbot capable of generating dynamic and user-context-aware responses.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Efficient Inference: Use 4-bit quantization to optimize memory usage and increase speed.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Extended Sequence Handling: Implement RoPE scaling to manage longer conversations effectively.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Explore Architectures: Fine-tune and deploy Mistral, LLaMA-2, Gemma and CodeLLaMA models for comparison.</a:t>
            </a:r>
            <a:endParaRPr/>
          </a:p>
        </p:txBody>
      </p:sp>
      <p:grpSp>
        <p:nvGrpSpPr>
          <p:cNvPr id="134" name="Google Shape;134;p3"/>
          <p:cNvGrpSpPr/>
          <p:nvPr/>
        </p:nvGrpSpPr>
        <p:grpSpPr>
          <a:xfrm>
            <a:off x="1521605" y="1202432"/>
            <a:ext cx="5864739" cy="787674"/>
            <a:chOff x="0" y="0"/>
            <a:chExt cx="7819653" cy="1050232"/>
          </a:xfrm>
        </p:grpSpPr>
        <p:sp>
          <p:nvSpPr>
            <p:cNvPr id="135" name="Google Shape;135;p3"/>
            <p:cNvSpPr txBox="1"/>
            <p:nvPr/>
          </p:nvSpPr>
          <p:spPr>
            <a:xfrm>
              <a:off x="1896773" y="240213"/>
              <a:ext cx="5922880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0" y="0"/>
              <a:ext cx="1525728" cy="1050232"/>
            </a:xfrm>
            <a:custGeom>
              <a:rect b="b" l="l" r="r" t="t"/>
              <a:pathLst>
                <a:path extrusionOk="0" h="812800" w="1180798">
                  <a:moveTo>
                    <a:pt x="590399" y="0"/>
                  </a:moveTo>
                  <a:cubicBezTo>
                    <a:pt x="264331" y="0"/>
                    <a:pt x="0" y="181951"/>
                    <a:pt x="0" y="406400"/>
                  </a:cubicBezTo>
                  <a:cubicBezTo>
                    <a:pt x="0" y="630849"/>
                    <a:pt x="264331" y="812800"/>
                    <a:pt x="590399" y="812800"/>
                  </a:cubicBezTo>
                  <a:cubicBezTo>
                    <a:pt x="916467" y="812800"/>
                    <a:pt x="1180798" y="630849"/>
                    <a:pt x="1180798" y="406400"/>
                  </a:cubicBezTo>
                  <a:cubicBezTo>
                    <a:pt x="1180798" y="181951"/>
                    <a:pt x="916467" y="0"/>
                    <a:pt x="590399" y="0"/>
                  </a:cubicBez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-27998" l="0" r="0" t="-27998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-190185" y="-5020369"/>
            <a:ext cx="18668371" cy="9639668"/>
          </a:xfrm>
          <a:custGeom>
            <a:rect b="b" l="l" r="r" t="t"/>
            <a:pathLst>
              <a:path extrusionOk="0" h="9639668" w="18668371">
                <a:moveTo>
                  <a:pt x="0" y="0"/>
                </a:moveTo>
                <a:lnTo>
                  <a:pt x="18668370" y="0"/>
                </a:lnTo>
                <a:lnTo>
                  <a:pt x="18668370" y="9639668"/>
                </a:lnTo>
                <a:lnTo>
                  <a:pt x="0" y="96396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"/>
          <p:cNvSpPr/>
          <p:nvPr/>
        </p:nvSpPr>
        <p:spPr>
          <a:xfrm>
            <a:off x="9144000" y="6167585"/>
            <a:ext cx="2333356" cy="2333356"/>
          </a:xfrm>
          <a:custGeom>
            <a:rect b="b" l="l" r="r" t="t"/>
            <a:pathLst>
              <a:path extrusionOk="0" h="812800" w="812800">
                <a:moveTo>
                  <a:pt x="574675" y="0"/>
                </a:moveTo>
                <a:lnTo>
                  <a:pt x="812800" y="238125"/>
                </a:lnTo>
                <a:lnTo>
                  <a:pt x="812800" y="574675"/>
                </a:lnTo>
                <a:lnTo>
                  <a:pt x="574675" y="812800"/>
                </a:lnTo>
                <a:lnTo>
                  <a:pt x="238125" y="812800"/>
                </a:lnTo>
                <a:lnTo>
                  <a:pt x="0" y="574675"/>
                </a:lnTo>
                <a:lnTo>
                  <a:pt x="0" y="238125"/>
                </a:lnTo>
                <a:lnTo>
                  <a:pt x="238125" y="0"/>
                </a:lnTo>
                <a:lnTo>
                  <a:pt x="574675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-25045" r="-25045" t="0"/>
            </a:stretch>
          </a:blipFill>
          <a:ln cap="sq" cmpd="sng" w="3810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9144000" y="1435974"/>
            <a:ext cx="2333356" cy="2333356"/>
          </a:xfrm>
          <a:custGeom>
            <a:rect b="b" l="l" r="r" t="t"/>
            <a:pathLst>
              <a:path extrusionOk="0" h="812800" w="812800">
                <a:moveTo>
                  <a:pt x="574675" y="0"/>
                </a:moveTo>
                <a:lnTo>
                  <a:pt x="812800" y="238125"/>
                </a:lnTo>
                <a:lnTo>
                  <a:pt x="812800" y="574675"/>
                </a:lnTo>
                <a:lnTo>
                  <a:pt x="574675" y="812800"/>
                </a:lnTo>
                <a:lnTo>
                  <a:pt x="238125" y="812800"/>
                </a:lnTo>
                <a:lnTo>
                  <a:pt x="0" y="574675"/>
                </a:lnTo>
                <a:lnTo>
                  <a:pt x="0" y="238125"/>
                </a:lnTo>
                <a:lnTo>
                  <a:pt x="238125" y="0"/>
                </a:lnTo>
                <a:lnTo>
                  <a:pt x="574675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110637" r="-110637" t="0"/>
            </a:stretch>
          </a:blipFill>
          <a:ln cap="sq" cmpd="sng" w="3810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736354" y="5497087"/>
            <a:ext cx="2333356" cy="2333356"/>
          </a:xfrm>
          <a:custGeom>
            <a:rect b="b" l="l" r="r" t="t"/>
            <a:pathLst>
              <a:path extrusionOk="0" h="812800" w="812800">
                <a:moveTo>
                  <a:pt x="574675" y="0"/>
                </a:moveTo>
                <a:lnTo>
                  <a:pt x="812800" y="238125"/>
                </a:lnTo>
                <a:lnTo>
                  <a:pt x="812800" y="574675"/>
                </a:lnTo>
                <a:lnTo>
                  <a:pt x="574675" y="812800"/>
                </a:lnTo>
                <a:lnTo>
                  <a:pt x="238125" y="812800"/>
                </a:lnTo>
                <a:lnTo>
                  <a:pt x="0" y="574675"/>
                </a:lnTo>
                <a:lnTo>
                  <a:pt x="0" y="238125"/>
                </a:lnTo>
                <a:lnTo>
                  <a:pt x="238125" y="0"/>
                </a:lnTo>
                <a:lnTo>
                  <a:pt x="574675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25045" r="-25045" t="0"/>
            </a:stretch>
          </a:blipFill>
          <a:ln cap="sq" cmpd="sng" w="3810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1295956" y="1618868"/>
            <a:ext cx="6612665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/>
          </a:p>
        </p:txBody>
      </p:sp>
      <p:sp>
        <p:nvSpPr>
          <p:cNvPr id="152" name="Google Shape;152;p4"/>
          <p:cNvSpPr txBox="1"/>
          <p:nvPr/>
        </p:nvSpPr>
        <p:spPr>
          <a:xfrm>
            <a:off x="11782156" y="5759915"/>
            <a:ext cx="3972202" cy="407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/>
          </a:p>
        </p:txBody>
      </p:sp>
      <p:sp>
        <p:nvSpPr>
          <p:cNvPr id="153" name="Google Shape;153;p4"/>
          <p:cNvSpPr txBox="1"/>
          <p:nvPr/>
        </p:nvSpPr>
        <p:spPr>
          <a:xfrm>
            <a:off x="11639281" y="6301740"/>
            <a:ext cx="4534257" cy="2956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6695" lvl="1" marL="45339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Alpaca-Cleaned Dataset from Hugging Face.</a:t>
            </a:r>
            <a:endParaRPr/>
          </a:p>
          <a:p>
            <a:pPr indent="-226695" lvl="1" marL="45339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This dataset, originally based on the Alpaca dataset by Stanford, provides clean, well-structured data for chatbot testing.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1782156" y="961682"/>
            <a:ext cx="5028670" cy="407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PREPROCESSING</a:t>
            </a:r>
            <a:endParaRPr/>
          </a:p>
        </p:txBody>
      </p:sp>
      <p:sp>
        <p:nvSpPr>
          <p:cNvPr id="155" name="Google Shape;155;p4"/>
          <p:cNvSpPr txBox="1"/>
          <p:nvPr/>
        </p:nvSpPr>
        <p:spPr>
          <a:xfrm>
            <a:off x="11782156" y="1436923"/>
            <a:ext cx="5474837" cy="3159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5898" lvl="1" marL="431797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99"/>
              <a:buFont typeface="Arial"/>
              <a:buChar char="•"/>
            </a:pPr>
            <a:r>
              <a:rPr b="0" i="0" lang="en-US" sz="19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Tokenization: Prepared data for the model using Hugging Face tokenizers to ensure the model interprets input properly.</a:t>
            </a:r>
            <a:endParaRPr/>
          </a:p>
          <a:p>
            <a:pPr indent="-215898" lvl="1" marL="431797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99"/>
              <a:buFont typeface="Arial"/>
              <a:buChar char="•"/>
            </a:pPr>
            <a:r>
              <a:rPr b="0" i="0" lang="en-US" sz="19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EOS Token Insertion: End-of-sequence (EOS) tokens were added to prevent infinite generation loops during response generation.</a:t>
            </a:r>
            <a:endParaRPr/>
          </a:p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99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sp>
        <p:nvSpPr>
          <p:cNvPr id="156" name="Google Shape;156;p4"/>
          <p:cNvSpPr txBox="1"/>
          <p:nvPr/>
        </p:nvSpPr>
        <p:spPr>
          <a:xfrm>
            <a:off x="2879951" y="3142492"/>
            <a:ext cx="5028670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  FINE TUNING</a:t>
            </a:r>
            <a:endParaRPr/>
          </a:p>
        </p:txBody>
      </p:sp>
      <p:sp>
        <p:nvSpPr>
          <p:cNvPr id="157" name="Google Shape;157;p4"/>
          <p:cNvSpPr txBox="1"/>
          <p:nvPr/>
        </p:nvSpPr>
        <p:spPr>
          <a:xfrm>
            <a:off x="3067105" y="3857323"/>
            <a:ext cx="5914970" cy="6706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4" lvl="1" marL="53974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Parameter-Efficient Fine-Tuning:</a:t>
            </a:r>
            <a:endParaRPr/>
          </a:p>
          <a:p>
            <a:pPr indent="-359833" lvl="2" marL="107949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⚬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Utilized LoRA (Low-Rank Adaptation) to fine-tune pre-trained models while minimizing computational overhead.</a:t>
            </a:r>
            <a:endParaRPr/>
          </a:p>
          <a:p>
            <a:pPr indent="-359833" lvl="2" marL="107949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⚬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Enabled gradient checkpointing to reduce memory usage during fine-tuning.</a:t>
            </a:r>
            <a:endParaRPr/>
          </a:p>
          <a:p>
            <a:pPr indent="-269874" lvl="1" marL="53974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Models Used:</a:t>
            </a:r>
            <a:endParaRPr/>
          </a:p>
          <a:p>
            <a:pPr indent="-359833" lvl="2" marL="107949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⚬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Mistral, LLaMA-2, Gemma  and CodeLLaMA.</a:t>
            </a:r>
            <a:endParaRPr/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grpSp>
        <p:nvGrpSpPr>
          <p:cNvPr id="158" name="Google Shape;158;p4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159" name="Google Shape;159;p4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12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5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5"/>
          <p:cNvSpPr txBox="1"/>
          <p:nvPr/>
        </p:nvSpPr>
        <p:spPr>
          <a:xfrm>
            <a:off x="1409193" y="1866052"/>
            <a:ext cx="9302837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OVERVIEW</a:t>
            </a:r>
            <a:endParaRPr/>
          </a:p>
        </p:txBody>
      </p:sp>
      <p:sp>
        <p:nvSpPr>
          <p:cNvPr id="171" name="Google Shape;171;p5"/>
          <p:cNvSpPr txBox="1"/>
          <p:nvPr/>
        </p:nvSpPr>
        <p:spPr>
          <a:xfrm>
            <a:off x="1409193" y="2724888"/>
            <a:ext cx="13134798" cy="1298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·Programming Language: Python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·Libraries Used: Hugging Face Transformers, Unsloth, TRL, PyTorch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·Development Environment: Google Colab with Jupyter notebooks</a:t>
            </a:r>
            <a:endParaRPr/>
          </a:p>
        </p:txBody>
      </p:sp>
      <p:grpSp>
        <p:nvGrpSpPr>
          <p:cNvPr id="172" name="Google Shape;172;p5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173" name="Google Shape;173;p5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21605" y="5051049"/>
            <a:ext cx="9302837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DATASET: MCGILL-NLP MEDAL</a:t>
            </a:r>
            <a:endParaRPr/>
          </a:p>
        </p:txBody>
      </p:sp>
      <p:sp>
        <p:nvSpPr>
          <p:cNvPr id="176" name="Google Shape;176;p5"/>
          <p:cNvSpPr txBox="1"/>
          <p:nvPr/>
        </p:nvSpPr>
        <p:spPr>
          <a:xfrm>
            <a:off x="1028700" y="5911475"/>
            <a:ext cx="12464358" cy="261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Dataset Description: The MEDAL dataset is used for fine-tuning the chatbot, focusing on multilingual and multitask learning scenarios.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Preprocessing: Tokenization and EOS token insertion were applied to avoid infinite text generation.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Usage: MEDAL dataset allowed the chatbot to generate culturally aware, multilingual responses.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6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6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6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6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6"/>
          <p:cNvSpPr txBox="1"/>
          <p:nvPr/>
        </p:nvSpPr>
        <p:spPr>
          <a:xfrm>
            <a:off x="2462180" y="2177811"/>
            <a:ext cx="10004216" cy="74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CHALLENGES AND SOLUTIONS </a:t>
            </a:r>
            <a:endParaRPr/>
          </a:p>
        </p:txBody>
      </p:sp>
      <p:sp>
        <p:nvSpPr>
          <p:cNvPr id="187" name="Google Shape;187;p6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6"/>
          <p:cNvSpPr txBox="1"/>
          <p:nvPr/>
        </p:nvSpPr>
        <p:spPr>
          <a:xfrm>
            <a:off x="1208431" y="3101146"/>
            <a:ext cx="16050869" cy="52419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Dataset Size: The MEDAL dataset was too large to process efficiently.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 Solution: We used the Unsloth library to manage loading and reduce memory constraints.</a:t>
            </a:r>
            <a:endParaRPr/>
          </a:p>
          <a:p>
            <a:pPr indent="-269877" lvl="1" marL="539754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Memory Constraints: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 Solution: Implemented gradient checkpointing and 4-bit quantization to reduce memory 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         usage during training and inference.</a:t>
            </a:r>
            <a:endParaRPr/>
          </a:p>
          <a:p>
            <a:pPr indent="-404816" lvl="3" marL="1619263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￭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Peak Reserved Memory: 6.273 GB</a:t>
            </a:r>
            <a:endParaRPr/>
          </a:p>
          <a:p>
            <a:pPr indent="-404816" lvl="3" marL="1619263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￭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Memory Reserved During Training: 1.773 GB (~12.02% of total system memory).</a:t>
            </a:r>
            <a:endParaRPr/>
          </a:p>
          <a:p>
            <a:pPr indent="-269877" lvl="1" marL="539754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Dynamic Responses with Constraints: Ensuring the chatbot generates personalized responses while adhering to predefined constraints such as length limits and topic relevance.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Solution: Used prompt engineering and rule-based constraints to guide response generation, ensuring that responses are dynamically adjusted based on the context while adhering to the rules.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grpSp>
        <p:nvGrpSpPr>
          <p:cNvPr id="189" name="Google Shape;189;p6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190" name="Google Shape;190;p6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7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7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7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7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7"/>
          <p:cNvSpPr txBox="1"/>
          <p:nvPr/>
        </p:nvSpPr>
        <p:spPr>
          <a:xfrm>
            <a:off x="1409193" y="1635742"/>
            <a:ext cx="13454778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 ARCHITECTURES AND APPROACHES </a:t>
            </a:r>
            <a:endParaRPr/>
          </a:p>
        </p:txBody>
      </p:sp>
      <p:sp>
        <p:nvSpPr>
          <p:cNvPr id="202" name="Google Shape;202;p7"/>
          <p:cNvSpPr txBox="1"/>
          <p:nvPr/>
        </p:nvSpPr>
        <p:spPr>
          <a:xfrm>
            <a:off x="1409193" y="2555028"/>
            <a:ext cx="15413853" cy="31163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Models Used: Mistral, LLaMA-2, Gemma, and CodeLLaMA</a:t>
            </a:r>
            <a:endParaRPr b="0" i="0" sz="2500" u="none" cap="none" strike="noStrike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Fine-Tuning Process: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1.Loaded pre-trained models.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2.Used parameter-efficient fine-tuning with LoRA (Low-Rank Adaptation).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      3.Applied gradient checkpointing for reduced memory usage.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Evaluation Metrics: Response coherence, latency, and BLEU score for linguistic quality.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grpSp>
        <p:nvGrpSpPr>
          <p:cNvPr id="203" name="Google Shape;203;p7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204" name="Google Shape;204;p7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6" name="Google Shape;206;p7"/>
          <p:cNvSpPr txBox="1"/>
          <p:nvPr/>
        </p:nvSpPr>
        <p:spPr>
          <a:xfrm>
            <a:off x="1521605" y="5625252"/>
            <a:ext cx="13454778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QUANTIZATION STRATEGY </a:t>
            </a:r>
            <a:endParaRPr/>
          </a:p>
        </p:txBody>
      </p:sp>
      <p:sp>
        <p:nvSpPr>
          <p:cNvPr id="207" name="Google Shape;207;p7"/>
          <p:cNvSpPr txBox="1"/>
          <p:nvPr/>
        </p:nvSpPr>
        <p:spPr>
          <a:xfrm>
            <a:off x="1521605" y="6714278"/>
            <a:ext cx="15413853" cy="17367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4-bit Quantization: Reduces memory consumption and speeds up inference.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Implementation: Used the FastLanguageModel API with 4-bit weights.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Impact: Significant reduction in model size, enabling real-time responses without performance degradation.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8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8"/>
          <p:cNvSpPr/>
          <p:nvPr/>
        </p:nvSpPr>
        <p:spPr>
          <a:xfrm>
            <a:off x="9086223" y="1028700"/>
            <a:ext cx="6728082" cy="6728082"/>
          </a:xfrm>
          <a:custGeom>
            <a:rect b="b" l="l" r="r" t="t"/>
            <a:pathLst>
              <a:path extrusionOk="0" h="6728082" w="6728082">
                <a:moveTo>
                  <a:pt x="0" y="0"/>
                </a:moveTo>
                <a:lnTo>
                  <a:pt x="6728082" y="0"/>
                </a:lnTo>
                <a:lnTo>
                  <a:pt x="6728082" y="6728082"/>
                </a:lnTo>
                <a:lnTo>
                  <a:pt x="0" y="67280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8"/>
          <p:cNvSpPr/>
          <p:nvPr/>
        </p:nvSpPr>
        <p:spPr>
          <a:xfrm>
            <a:off x="10512965" y="2560778"/>
            <a:ext cx="3874597" cy="3874597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-24998" r="-24998" t="0"/>
            </a:stretch>
          </a:blipFill>
          <a:ln cap="sq" cmpd="sng" w="57150">
            <a:solidFill>
              <a:srgbClr val="FF43F8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8"/>
          <p:cNvSpPr/>
          <p:nvPr/>
        </p:nvSpPr>
        <p:spPr>
          <a:xfrm>
            <a:off x="13400026" y="5503641"/>
            <a:ext cx="3348221" cy="3348221"/>
          </a:xfrm>
          <a:custGeom>
            <a:rect b="b" l="l" r="r" t="t"/>
            <a:pathLst>
              <a:path extrusionOk="0" h="3348221" w="3348221">
                <a:moveTo>
                  <a:pt x="0" y="0"/>
                </a:moveTo>
                <a:lnTo>
                  <a:pt x="3348221" y="0"/>
                </a:lnTo>
                <a:lnTo>
                  <a:pt x="3348221" y="3348221"/>
                </a:lnTo>
                <a:lnTo>
                  <a:pt x="0" y="33482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14083219" y="6186833"/>
            <a:ext cx="1981836" cy="1981836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25045" r="-25045" t="0"/>
            </a:stretch>
          </a:blipFill>
          <a:ln cap="sq" cmpd="sng" w="57150">
            <a:solidFill>
              <a:srgbClr val="E4A7E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8"/>
          <p:cNvSpPr txBox="1"/>
          <p:nvPr/>
        </p:nvSpPr>
        <p:spPr>
          <a:xfrm>
            <a:off x="1521605" y="2510034"/>
            <a:ext cx="7499296" cy="643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300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Performance Bottlenecks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8"/>
          <p:cNvSpPr txBox="1"/>
          <p:nvPr/>
        </p:nvSpPr>
        <p:spPr>
          <a:xfrm>
            <a:off x="1521605" y="4239805"/>
            <a:ext cx="7222796" cy="4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4" lvl="1" marL="53974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•"/>
            </a:pPr>
            <a:r>
              <a:rPr b="1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Performance Bottlenecks</a:t>
            </a: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: Running large models is often memory and time-consuming, affecting real-time user interaction.</a:t>
            </a:r>
            <a:endParaRPr/>
          </a:p>
          <a:p>
            <a:pPr indent="-269874" lvl="1" marL="539749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Solution: This project addresses these issues by developing a chatbot capable of dynamic, user-aware responses using fine-tuned, optimized models with improved inference speed and memory efficiency.</a:t>
            </a:r>
            <a:endParaRPr/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99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grpSp>
        <p:nvGrpSpPr>
          <p:cNvPr id="224" name="Google Shape;224;p8"/>
          <p:cNvGrpSpPr/>
          <p:nvPr/>
        </p:nvGrpSpPr>
        <p:grpSpPr>
          <a:xfrm>
            <a:off x="1521605" y="1202432"/>
            <a:ext cx="4036983" cy="787674"/>
            <a:chOff x="0" y="0"/>
            <a:chExt cx="5382644" cy="1050232"/>
          </a:xfrm>
        </p:grpSpPr>
        <p:sp>
          <p:nvSpPr>
            <p:cNvPr id="225" name="Google Shape;225;p8"/>
            <p:cNvSpPr txBox="1"/>
            <p:nvPr/>
          </p:nvSpPr>
          <p:spPr>
            <a:xfrm>
              <a:off x="1305640" y="240213"/>
              <a:ext cx="4077004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0" y="0"/>
              <a:ext cx="1050232" cy="1050232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 rotWithShape="1">
              <a:blip r:embed="rId12">
                <a:alphaModFix/>
              </a:blip>
              <a:stretch>
                <a:fillRect b="-3690" l="0" r="0" t="-3689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0015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"/>
          <p:cNvSpPr/>
          <p:nvPr/>
        </p:nvSpPr>
        <p:spPr>
          <a:xfrm>
            <a:off x="-1111640" y="8216841"/>
            <a:ext cx="20511280" cy="4615038"/>
          </a:xfrm>
          <a:custGeom>
            <a:rect b="b" l="l" r="r" t="t"/>
            <a:pathLst>
              <a:path extrusionOk="0" h="4615038" w="20511280">
                <a:moveTo>
                  <a:pt x="0" y="0"/>
                </a:moveTo>
                <a:lnTo>
                  <a:pt x="20511280" y="0"/>
                </a:lnTo>
                <a:lnTo>
                  <a:pt x="20511280" y="4615038"/>
                </a:lnTo>
                <a:lnTo>
                  <a:pt x="0" y="46150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9"/>
          <p:cNvSpPr/>
          <p:nvPr/>
        </p:nvSpPr>
        <p:spPr>
          <a:xfrm>
            <a:off x="-2991931" y="5031999"/>
            <a:ext cx="18662542" cy="18662542"/>
          </a:xfrm>
          <a:custGeom>
            <a:rect b="b" l="l" r="r" t="t"/>
            <a:pathLst>
              <a:path extrusionOk="0" h="18662542" w="18662542">
                <a:moveTo>
                  <a:pt x="0" y="0"/>
                </a:moveTo>
                <a:lnTo>
                  <a:pt x="18662542" y="0"/>
                </a:lnTo>
                <a:lnTo>
                  <a:pt x="18662542" y="18662543"/>
                </a:lnTo>
                <a:lnTo>
                  <a:pt x="0" y="18662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-1230755" y="4790749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0"/>
                </a:moveTo>
                <a:lnTo>
                  <a:pt x="2259455" y="0"/>
                </a:lnTo>
                <a:lnTo>
                  <a:pt x="2259455" y="8122225"/>
                </a:lnTo>
                <a:lnTo>
                  <a:pt x="0" y="812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9"/>
          <p:cNvSpPr/>
          <p:nvPr/>
        </p:nvSpPr>
        <p:spPr>
          <a:xfrm>
            <a:off x="-4408714" y="-4931229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9"/>
          <p:cNvSpPr/>
          <p:nvPr/>
        </p:nvSpPr>
        <p:spPr>
          <a:xfrm>
            <a:off x="9827079" y="428847"/>
            <a:ext cx="9429305" cy="9429305"/>
          </a:xfrm>
          <a:custGeom>
            <a:rect b="b" l="l" r="r" t="t"/>
            <a:pathLst>
              <a:path extrusionOk="0" h="9429305" w="9429305">
                <a:moveTo>
                  <a:pt x="0" y="0"/>
                </a:moveTo>
                <a:lnTo>
                  <a:pt x="9429305" y="0"/>
                </a:lnTo>
                <a:lnTo>
                  <a:pt x="9429305" y="9429306"/>
                </a:lnTo>
                <a:lnTo>
                  <a:pt x="0" y="94293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9"/>
          <p:cNvSpPr/>
          <p:nvPr/>
        </p:nvSpPr>
        <p:spPr>
          <a:xfrm>
            <a:off x="14000226" y="1772925"/>
            <a:ext cx="3017824" cy="3017824"/>
          </a:xfrm>
          <a:custGeom>
            <a:rect b="b" l="l" r="r" t="t"/>
            <a:pathLst>
              <a:path extrusionOk="0" h="3017824" w="3017824">
                <a:moveTo>
                  <a:pt x="0" y="0"/>
                </a:moveTo>
                <a:lnTo>
                  <a:pt x="3017824" y="0"/>
                </a:lnTo>
                <a:lnTo>
                  <a:pt x="3017824" y="3017824"/>
                </a:lnTo>
                <a:lnTo>
                  <a:pt x="0" y="301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9"/>
          <p:cNvSpPr/>
          <p:nvPr/>
        </p:nvSpPr>
        <p:spPr>
          <a:xfrm flipH="1" rot="10800000">
            <a:off x="17259300" y="-1458460"/>
            <a:ext cx="2259455" cy="8122225"/>
          </a:xfrm>
          <a:custGeom>
            <a:rect b="b" l="l" r="r" t="t"/>
            <a:pathLst>
              <a:path extrusionOk="0" h="8122225" w="2259455">
                <a:moveTo>
                  <a:pt x="0" y="8122225"/>
                </a:moveTo>
                <a:lnTo>
                  <a:pt x="2259455" y="8122225"/>
                </a:lnTo>
                <a:lnTo>
                  <a:pt x="2259455" y="0"/>
                </a:lnTo>
                <a:lnTo>
                  <a:pt x="0" y="0"/>
                </a:lnTo>
                <a:lnTo>
                  <a:pt x="0" y="8122225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8" name="Google Shape;238;p9"/>
          <p:cNvGrpSpPr/>
          <p:nvPr/>
        </p:nvGrpSpPr>
        <p:grpSpPr>
          <a:xfrm>
            <a:off x="12132649" y="1528904"/>
            <a:ext cx="4217174" cy="7006191"/>
            <a:chOff x="0" y="0"/>
            <a:chExt cx="3581400" cy="5949950"/>
          </a:xfrm>
        </p:grpSpPr>
        <p:sp>
          <p:nvSpPr>
            <p:cNvPr id="239" name="Google Shape;239;p9"/>
            <p:cNvSpPr/>
            <p:nvPr/>
          </p:nvSpPr>
          <p:spPr>
            <a:xfrm>
              <a:off x="15240" y="16510"/>
              <a:ext cx="3549650" cy="5918200"/>
            </a:xfrm>
            <a:custGeom>
              <a:rect b="b" l="l" r="r" t="t"/>
              <a:pathLst>
                <a:path extrusionOk="0" h="5918200" w="3549650">
                  <a:moveTo>
                    <a:pt x="2214880" y="0"/>
                  </a:moveTo>
                  <a:lnTo>
                    <a:pt x="0" y="0"/>
                  </a:lnTo>
                  <a:lnTo>
                    <a:pt x="0" y="1394460"/>
                  </a:lnTo>
                  <a:lnTo>
                    <a:pt x="0" y="4522470"/>
                  </a:lnTo>
                  <a:lnTo>
                    <a:pt x="0" y="4583430"/>
                  </a:lnTo>
                  <a:lnTo>
                    <a:pt x="1334770" y="5918200"/>
                  </a:lnTo>
                  <a:lnTo>
                    <a:pt x="3549650" y="5918200"/>
                  </a:lnTo>
                  <a:lnTo>
                    <a:pt x="3549650" y="4522470"/>
                  </a:lnTo>
                  <a:lnTo>
                    <a:pt x="3549650" y="1394460"/>
                  </a:lnTo>
                  <a:lnTo>
                    <a:pt x="3549650" y="1333500"/>
                  </a:lnTo>
                  <a:lnTo>
                    <a:pt x="2214880" y="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-74883" r="-74885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0"/>
              <a:ext cx="3581400" cy="5949950"/>
            </a:xfrm>
            <a:custGeom>
              <a:rect b="b" l="l" r="r" t="t"/>
              <a:pathLst>
                <a:path extrusionOk="0" h="5949950" w="3581400">
                  <a:moveTo>
                    <a:pt x="3581400" y="5949950"/>
                  </a:moveTo>
                  <a:lnTo>
                    <a:pt x="1343660" y="5949950"/>
                  </a:lnTo>
                  <a:lnTo>
                    <a:pt x="0" y="4606290"/>
                  </a:lnTo>
                  <a:lnTo>
                    <a:pt x="0" y="0"/>
                  </a:lnTo>
                  <a:lnTo>
                    <a:pt x="2236470" y="0"/>
                  </a:lnTo>
                  <a:lnTo>
                    <a:pt x="3581400" y="1343660"/>
                  </a:lnTo>
                  <a:lnTo>
                    <a:pt x="3581400" y="5949950"/>
                  </a:lnTo>
                  <a:close/>
                  <a:moveTo>
                    <a:pt x="1356360" y="5918200"/>
                  </a:moveTo>
                  <a:lnTo>
                    <a:pt x="3548380" y="5918200"/>
                  </a:lnTo>
                  <a:lnTo>
                    <a:pt x="3548380" y="1356360"/>
                  </a:lnTo>
                  <a:lnTo>
                    <a:pt x="2223770" y="31750"/>
                  </a:lnTo>
                  <a:lnTo>
                    <a:pt x="31750" y="31750"/>
                  </a:lnTo>
                  <a:lnTo>
                    <a:pt x="31750" y="4593590"/>
                  </a:lnTo>
                  <a:lnTo>
                    <a:pt x="1356360" y="5918200"/>
                  </a:lnTo>
                  <a:close/>
                </a:path>
              </a:pathLst>
            </a:custGeom>
            <a:solidFill>
              <a:srgbClr val="FF43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1" name="Google Shape;241;p9"/>
          <p:cNvSpPr/>
          <p:nvPr/>
        </p:nvSpPr>
        <p:spPr>
          <a:xfrm>
            <a:off x="8866219" y="6916001"/>
            <a:ext cx="1782750" cy="1782750"/>
          </a:xfrm>
          <a:custGeom>
            <a:rect b="b" l="l" r="r" t="t"/>
            <a:pathLst>
              <a:path extrusionOk="0" h="1782750" w="1782750">
                <a:moveTo>
                  <a:pt x="0" y="0"/>
                </a:moveTo>
                <a:lnTo>
                  <a:pt x="1782750" y="0"/>
                </a:lnTo>
                <a:lnTo>
                  <a:pt x="1782750" y="1782750"/>
                </a:lnTo>
                <a:lnTo>
                  <a:pt x="0" y="17827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2" name="Google Shape;242;p9"/>
          <p:cNvGrpSpPr/>
          <p:nvPr/>
        </p:nvGrpSpPr>
        <p:grpSpPr>
          <a:xfrm>
            <a:off x="9507981" y="5031999"/>
            <a:ext cx="5033750" cy="3029920"/>
            <a:chOff x="0" y="0"/>
            <a:chExt cx="6711667" cy="4039893"/>
          </a:xfrm>
        </p:grpSpPr>
        <p:grpSp>
          <p:nvGrpSpPr>
            <p:cNvPr id="243" name="Google Shape;243;p9"/>
            <p:cNvGrpSpPr/>
            <p:nvPr/>
          </p:nvGrpSpPr>
          <p:grpSpPr>
            <a:xfrm rot="-5400000">
              <a:off x="1335887" y="-1335887"/>
              <a:ext cx="4039893" cy="6711667"/>
              <a:chOff x="0" y="0"/>
              <a:chExt cx="3581400" cy="5949950"/>
            </a:xfrm>
          </p:grpSpPr>
          <p:sp>
            <p:nvSpPr>
              <p:cNvPr id="244" name="Google Shape;244;p9"/>
              <p:cNvSpPr/>
              <p:nvPr/>
            </p:nvSpPr>
            <p:spPr>
              <a:xfrm>
                <a:off x="15240" y="16510"/>
                <a:ext cx="3549650" cy="5918200"/>
              </a:xfrm>
              <a:custGeom>
                <a:rect b="b" l="l" r="r" t="t"/>
                <a:pathLst>
                  <a:path extrusionOk="0" h="5918200" w="3549650">
                    <a:moveTo>
                      <a:pt x="2214880" y="0"/>
                    </a:moveTo>
                    <a:lnTo>
                      <a:pt x="0" y="0"/>
                    </a:lnTo>
                    <a:lnTo>
                      <a:pt x="0" y="1394460"/>
                    </a:lnTo>
                    <a:lnTo>
                      <a:pt x="0" y="4522470"/>
                    </a:lnTo>
                    <a:lnTo>
                      <a:pt x="0" y="4583430"/>
                    </a:lnTo>
                    <a:lnTo>
                      <a:pt x="1334770" y="5918200"/>
                    </a:lnTo>
                    <a:lnTo>
                      <a:pt x="3549650" y="5918200"/>
                    </a:lnTo>
                    <a:lnTo>
                      <a:pt x="3549650" y="4522470"/>
                    </a:lnTo>
                    <a:lnTo>
                      <a:pt x="3549650" y="1394460"/>
                    </a:lnTo>
                    <a:lnTo>
                      <a:pt x="3549650" y="1333500"/>
                    </a:lnTo>
                    <a:lnTo>
                      <a:pt x="2214880" y="0"/>
                    </a:lnTo>
                    <a:close/>
                  </a:path>
                </a:pathLst>
              </a:custGeom>
              <a:gradFill>
                <a:gsLst>
                  <a:gs pos="0">
                    <a:srgbClr val="0B0015">
                      <a:alpha val="85882"/>
                    </a:srgbClr>
                  </a:gs>
                  <a:gs pos="100000">
                    <a:srgbClr val="FF42F8">
                      <a:alpha val="85882"/>
                    </a:srgbClr>
                  </a:gs>
                </a:gsLst>
                <a:lin ang="5400000" scaled="0"/>
              </a:gradFill>
              <a:ln cap="flat" cmpd="sng" w="1270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9"/>
              <p:cNvSpPr/>
              <p:nvPr/>
            </p:nvSpPr>
            <p:spPr>
              <a:xfrm>
                <a:off x="0" y="0"/>
                <a:ext cx="3581400" cy="5949950"/>
              </a:xfrm>
              <a:custGeom>
                <a:rect b="b" l="l" r="r" t="t"/>
                <a:pathLst>
                  <a:path extrusionOk="0" h="5949950" w="3581400">
                    <a:moveTo>
                      <a:pt x="3581400" y="5949950"/>
                    </a:moveTo>
                    <a:lnTo>
                      <a:pt x="1343660" y="5949950"/>
                    </a:lnTo>
                    <a:lnTo>
                      <a:pt x="0" y="4606290"/>
                    </a:lnTo>
                    <a:lnTo>
                      <a:pt x="0" y="0"/>
                    </a:lnTo>
                    <a:lnTo>
                      <a:pt x="2236470" y="0"/>
                    </a:lnTo>
                    <a:lnTo>
                      <a:pt x="3581400" y="1343660"/>
                    </a:lnTo>
                    <a:lnTo>
                      <a:pt x="3581400" y="5949950"/>
                    </a:lnTo>
                    <a:close/>
                    <a:moveTo>
                      <a:pt x="1356360" y="5918200"/>
                    </a:moveTo>
                    <a:lnTo>
                      <a:pt x="3548380" y="5918200"/>
                    </a:lnTo>
                    <a:lnTo>
                      <a:pt x="3548380" y="1356360"/>
                    </a:lnTo>
                    <a:lnTo>
                      <a:pt x="2223770" y="31750"/>
                    </a:lnTo>
                    <a:lnTo>
                      <a:pt x="31750" y="31750"/>
                    </a:lnTo>
                    <a:lnTo>
                      <a:pt x="31750" y="4593590"/>
                    </a:lnTo>
                    <a:lnTo>
                      <a:pt x="1356360" y="5918200"/>
                    </a:lnTo>
                    <a:close/>
                  </a:path>
                </a:pathLst>
              </a:custGeom>
              <a:solidFill>
                <a:srgbClr val="FF43F8">
                  <a:alpha val="8549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46" name="Google Shape;246;p9"/>
            <p:cNvCxnSpPr/>
            <p:nvPr/>
          </p:nvCxnSpPr>
          <p:spPr>
            <a:xfrm>
              <a:off x="400063" y="2257918"/>
              <a:ext cx="0" cy="1366383"/>
            </a:xfrm>
            <a:prstGeom prst="straightConnector1">
              <a:avLst/>
            </a:prstGeom>
            <a:noFill/>
            <a:ln cap="rnd" cmpd="sng" w="50800">
              <a:solidFill>
                <a:srgbClr val="FF43F8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47" name="Google Shape;247;p9"/>
            <p:cNvCxnSpPr/>
            <p:nvPr/>
          </p:nvCxnSpPr>
          <p:spPr>
            <a:xfrm>
              <a:off x="6449351" y="298720"/>
              <a:ext cx="0" cy="1366383"/>
            </a:xfrm>
            <a:prstGeom prst="straightConnector1">
              <a:avLst/>
            </a:prstGeom>
            <a:noFill/>
            <a:ln cap="rnd" cmpd="sng" w="50800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248" name="Google Shape;248;p9"/>
          <p:cNvSpPr txBox="1"/>
          <p:nvPr/>
        </p:nvSpPr>
        <p:spPr>
          <a:xfrm>
            <a:off x="1521605" y="2510034"/>
            <a:ext cx="7222796" cy="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TESTING AND RESULTS </a:t>
            </a:r>
            <a:endParaRPr/>
          </a:p>
        </p:txBody>
      </p:sp>
      <p:sp>
        <p:nvSpPr>
          <p:cNvPr id="249" name="Google Shape;249;p9"/>
          <p:cNvSpPr txBox="1"/>
          <p:nvPr/>
        </p:nvSpPr>
        <p:spPr>
          <a:xfrm>
            <a:off x="1336061" y="3731321"/>
            <a:ext cx="7530158" cy="48037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Training Time:</a:t>
            </a:r>
            <a:endParaRPr/>
          </a:p>
          <a:p>
            <a:pPr indent="-359836" lvl="2" marL="107950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Total Time: 634.1 seconds (~10.57 minutes)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Training Loss Reduction (across 60 steps):</a:t>
            </a:r>
            <a:endParaRPr/>
          </a:p>
          <a:p>
            <a:pPr indent="-359836" lvl="2" marL="107950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Initial Loss: 2.7698</a:t>
            </a:r>
            <a:endParaRPr/>
          </a:p>
          <a:p>
            <a:pPr indent="-359836" lvl="2" marL="107950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Final Loss: 1.7637</a:t>
            </a:r>
            <a:endParaRPr/>
          </a:p>
          <a:p>
            <a:pPr indent="-269877" lvl="1" marL="53975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C954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8C954"/>
                </a:solidFill>
                <a:latin typeface="Playpen Sans"/>
                <a:ea typeface="Playpen Sans"/>
                <a:cs typeface="Playpen Sans"/>
                <a:sym typeface="Playpen Sans"/>
              </a:rPr>
              <a:t>Memory Usage:</a:t>
            </a:r>
            <a:endParaRPr/>
          </a:p>
          <a:p>
            <a:pPr indent="-359836" lvl="2" marL="107950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Peak Reserved Memory: 6.273 GB</a:t>
            </a:r>
            <a:endParaRPr/>
          </a:p>
          <a:p>
            <a:pPr indent="-359836" lvl="2" marL="107950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FFFFFF"/>
                </a:solidFill>
                <a:latin typeface="Playpen Sans"/>
                <a:ea typeface="Playpen Sans"/>
                <a:cs typeface="Playpen Sans"/>
                <a:sym typeface="Playpen Sans"/>
              </a:rPr>
              <a:t>Memory Usage During Training: 1.773 GB (~12% of system memory).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Playpen Sans"/>
              <a:ea typeface="Playpen Sans"/>
              <a:cs typeface="Playpen Sans"/>
              <a:sym typeface="Playpen Sans"/>
            </a:endParaRPr>
          </a:p>
        </p:txBody>
      </p:sp>
      <p:sp>
        <p:nvSpPr>
          <p:cNvPr id="250" name="Google Shape;250;p9"/>
          <p:cNvSpPr txBox="1"/>
          <p:nvPr/>
        </p:nvSpPr>
        <p:spPr>
          <a:xfrm>
            <a:off x="10175104" y="5505052"/>
            <a:ext cx="4066132" cy="8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1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 AND IMPACT</a:t>
            </a:r>
            <a:endParaRPr/>
          </a:p>
        </p:txBody>
      </p:sp>
      <p:sp>
        <p:nvSpPr>
          <p:cNvPr id="251" name="Google Shape;251;p9"/>
          <p:cNvSpPr txBox="1"/>
          <p:nvPr/>
        </p:nvSpPr>
        <p:spPr>
          <a:xfrm>
            <a:off x="9991790" y="6497683"/>
            <a:ext cx="4066132" cy="10883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90">
                <a:solidFill>
                  <a:srgbClr val="E5E900"/>
                </a:solidFill>
                <a:latin typeface="Arial"/>
                <a:ea typeface="Arial"/>
                <a:cs typeface="Arial"/>
                <a:sym typeface="Arial"/>
              </a:rPr>
              <a:t>80%</a:t>
            </a:r>
            <a:endParaRPr/>
          </a:p>
        </p:txBody>
      </p:sp>
      <p:sp>
        <p:nvSpPr>
          <p:cNvPr id="252" name="Google Shape;252;p9"/>
          <p:cNvSpPr txBox="1"/>
          <p:nvPr/>
        </p:nvSpPr>
        <p:spPr>
          <a:xfrm>
            <a:off x="9991790" y="7460032"/>
            <a:ext cx="4008435" cy="2901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43F8"/>
                </a:solidFill>
                <a:latin typeface="Arial"/>
                <a:ea typeface="Arial"/>
                <a:cs typeface="Arial"/>
                <a:sym typeface="Arial"/>
              </a:rPr>
              <a:t>RESULT AND IMPACT</a:t>
            </a:r>
            <a:endParaRPr/>
          </a:p>
        </p:txBody>
      </p:sp>
      <p:grpSp>
        <p:nvGrpSpPr>
          <p:cNvPr id="253" name="Google Shape;253;p9"/>
          <p:cNvGrpSpPr/>
          <p:nvPr/>
        </p:nvGrpSpPr>
        <p:grpSpPr>
          <a:xfrm>
            <a:off x="1521605" y="428847"/>
            <a:ext cx="5345747" cy="787674"/>
            <a:chOff x="0" y="0"/>
            <a:chExt cx="7127663" cy="1050232"/>
          </a:xfrm>
        </p:grpSpPr>
        <p:sp>
          <p:nvSpPr>
            <p:cNvPr id="254" name="Google Shape;254;p9"/>
            <p:cNvSpPr txBox="1"/>
            <p:nvPr/>
          </p:nvSpPr>
          <p:spPr>
            <a:xfrm>
              <a:off x="1728921" y="240213"/>
              <a:ext cx="5398742" cy="512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Playpen Sans"/>
                  <a:ea typeface="Playpen Sans"/>
                  <a:cs typeface="Playpen Sans"/>
                  <a:sym typeface="Playpen Sans"/>
                </a:rPr>
                <a:t>MY HEALTH PAL</a:t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0" y="0"/>
              <a:ext cx="1390711" cy="1050232"/>
            </a:xfrm>
            <a:custGeom>
              <a:rect b="b" l="l" r="r" t="t"/>
              <a:pathLst>
                <a:path extrusionOk="0" h="812800" w="1076304">
                  <a:moveTo>
                    <a:pt x="538152" y="0"/>
                  </a:moveTo>
                  <a:cubicBezTo>
                    <a:pt x="240939" y="0"/>
                    <a:pt x="0" y="181951"/>
                    <a:pt x="0" y="406400"/>
                  </a:cubicBezTo>
                  <a:cubicBezTo>
                    <a:pt x="0" y="630849"/>
                    <a:pt x="240939" y="812800"/>
                    <a:pt x="538152" y="812800"/>
                  </a:cubicBezTo>
                  <a:cubicBezTo>
                    <a:pt x="835365" y="812800"/>
                    <a:pt x="1076304" y="630849"/>
                    <a:pt x="1076304" y="406400"/>
                  </a:cubicBezTo>
                  <a:cubicBezTo>
                    <a:pt x="1076304" y="181951"/>
                    <a:pt x="835365" y="0"/>
                    <a:pt x="538152" y="0"/>
                  </a:cubicBez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-21095" l="0" r="0" t="-21093"/>
              </a:stretch>
            </a:blipFill>
            <a:ln cap="sq" cmpd="sng" w="57150">
              <a:solidFill>
                <a:srgbClr val="FF43F8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Esraa</dc:creator>
</cp:coreProperties>
</file>